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8303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1-rule"/>
          <p:cNvSpPr/>
          <p:nvPr/>
        </p:nvSpPr>
        <p:spPr>
          <a:xfrm>
            <a:off x="5326380" y="1726666"/>
            <a:ext cx="777240" cy="0"/>
          </a:xfrm>
          <a:prstGeom prst="line">
            <a:avLst/>
          </a:prstGeom>
          <a:noFill/>
          <a:ln w="25400">
            <a:solidFill>
              <a:srgbClr val="D8B472"/>
            </a:solidFill>
            <a:prstDash val="solid"/>
          </a:ln>
        </p:spPr>
      </p:sp>
      <p:sp>
        <p:nvSpPr>
          <p:cNvPr id="3" name="p1-t1"/>
          <p:cNvSpPr/>
          <p:nvPr/>
        </p:nvSpPr>
        <p:spPr>
          <a:xfrm>
            <a:off x="4297680" y="1982524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000" b="1" kern="0" spc="2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逐光而行</a:t>
            </a:r>
            <a:endParaRPr lang="en-US" sz="6000" dirty="0"/>
          </a:p>
        </p:txBody>
      </p:sp>
      <p:sp>
        <p:nvSpPr>
          <p:cNvPr id="4" name="p1-t2a"/>
          <p:cNvSpPr/>
          <p:nvPr/>
        </p:nvSpPr>
        <p:spPr>
          <a:xfrm>
            <a:off x="3393060" y="3052372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000" b="1" kern="0" spc="2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争做</a:t>
            </a:r>
            <a:endParaRPr lang="en-US" sz="6000" dirty="0"/>
          </a:p>
        </p:txBody>
      </p:sp>
      <p:sp>
        <p:nvSpPr>
          <p:cNvPr id="5" name="p1-t2b"/>
          <p:cNvSpPr/>
          <p:nvPr/>
        </p:nvSpPr>
        <p:spPr>
          <a:xfrm>
            <a:off x="4917060" y="3052372"/>
            <a:ext cx="406304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000" b="1" kern="0" spc="200" dirty="0">
                <a:solidFill>
                  <a:srgbClr val="EFD5A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</a:t>
            </a:r>
            <a:r>
              <a:rPr lang="zh-CN" altLang="en-US" sz="6000" b="1" kern="0" spc="200" dirty="0">
                <a:solidFill>
                  <a:srgbClr val="EFD5A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习之</a:t>
            </a:r>
            <a:r>
              <a:rPr lang="en-US" sz="6000" b="1" kern="0" spc="200" dirty="0">
                <a:solidFill>
                  <a:srgbClr val="EFD5A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星</a:t>
            </a:r>
            <a:endParaRPr lang="en-US" sz="6000" dirty="0"/>
          </a:p>
        </p:txBody>
      </p:sp>
      <p:sp>
        <p:nvSpPr>
          <p:cNvPr id="6" name="p1-namerule"/>
          <p:cNvSpPr/>
          <p:nvPr/>
        </p:nvSpPr>
        <p:spPr>
          <a:xfrm>
            <a:off x="5486400" y="4295956"/>
            <a:ext cx="457200" cy="0"/>
          </a:xfrm>
          <a:prstGeom prst="line">
            <a:avLst/>
          </a:prstGeom>
          <a:noFill/>
          <a:ln w="12700">
            <a:solidFill>
              <a:srgbClr val="E8DCC6"/>
            </a:solidFill>
            <a:prstDash val="solid"/>
          </a:ln>
        </p:spPr>
      </p:sp>
      <p:sp>
        <p:nvSpPr>
          <p:cNvPr id="7" name="p1-name"/>
          <p:cNvSpPr/>
          <p:nvPr/>
        </p:nvSpPr>
        <p:spPr>
          <a:xfrm>
            <a:off x="4566249" y="5064052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kern="0" spc="200" dirty="0">
                <a:solidFill>
                  <a:srgbClr val="E8DC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2427班　张守皓</a:t>
            </a:r>
            <a:endParaRPr lang="en-US" sz="2200" dirty="0"/>
          </a:p>
        </p:txBody>
      </p:sp>
      <p:pic>
        <p:nvPicPr>
          <p:cNvPr id="8" name="演讲背景音乐">
            <a:hlinkClick r:id="" action="ppaction://media"/>
            <a:extLst>
              <a:ext uri="{FF2B5EF4-FFF2-40B4-BE49-F238E27FC236}">
                <a16:creationId xmlns:a16="http://schemas.microsoft.com/office/drawing/2014/main" id="{9E3E9461-3993-4321-C845-CDFC609E08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000" y="127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70"/>
                            </p:stCondLst>
                            <p:childTnLst>
                              <p:par>
                                <p:cTn id="14" presetID="40" presetClass="entr" presetSubtype="0" fill="hold" grpId="0" nodeType="afterEffect">
                                  <p:stCondLst>
                                    <p:cond delay="12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45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400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il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42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eyebrow"/>
          <p:cNvSpPr/>
          <p:nvPr/>
        </p:nvSpPr>
        <p:spPr>
          <a:xfrm>
            <a:off x="82296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kern="0" spc="400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比肩，是一种责任。</a:t>
            </a:r>
            <a:endParaRPr lang="en-US" sz="1300" dirty="0"/>
          </a:p>
        </p:txBody>
      </p:sp>
      <p:sp>
        <p:nvSpPr>
          <p:cNvPr id="4" name="title"/>
          <p:cNvSpPr/>
          <p:nvPr/>
        </p:nvSpPr>
        <p:spPr>
          <a:xfrm>
            <a:off x="822960" y="82296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 err="1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何为「学</a:t>
            </a:r>
            <a:r>
              <a:rPr lang="zh-CN" altLang="en-US" sz="3600" b="1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习之</a:t>
            </a:r>
            <a:r>
              <a:rPr lang="en-US" sz="3600" b="1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星」？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822960" y="1645920"/>
            <a:ext cx="777240" cy="0"/>
          </a:xfrm>
          <a:prstGeom prst="line">
            <a:avLst/>
          </a:prstGeom>
          <a:noFill/>
          <a:ln w="28575">
            <a:solidFill>
              <a:srgbClr val="A97C2C"/>
            </a:solidFill>
            <a:prstDash val="solid"/>
          </a:ln>
        </p:spPr>
      </p:sp>
      <p:sp>
        <p:nvSpPr>
          <p:cNvPr id="6" name="footline"/>
          <p:cNvSpPr/>
          <p:nvPr/>
        </p:nvSpPr>
        <p:spPr>
          <a:xfrm>
            <a:off x="822960" y="6345936"/>
            <a:ext cx="10543032" cy="0"/>
          </a:xfrm>
          <a:prstGeom prst="line">
            <a:avLst/>
          </a:prstGeom>
          <a:noFill/>
          <a:ln w="9525">
            <a:solidFill>
              <a:srgbClr val="DCD6CA"/>
            </a:solidFill>
            <a:prstDash val="solid"/>
          </a:ln>
        </p:spPr>
      </p:sp>
      <p:sp>
        <p:nvSpPr>
          <p:cNvPr id="7" name="footl"/>
          <p:cNvSpPr/>
          <p:nvPr/>
        </p:nvSpPr>
        <p:spPr>
          <a:xfrm>
            <a:off x="822960" y="6437376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逐光而行 · </a:t>
            </a:r>
            <a:r>
              <a:rPr lang="en-US" sz="900" kern="0" spc="100" dirty="0" err="1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争做</a:t>
            </a:r>
            <a:r>
              <a:rPr lang="zh-CN" alt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学习之星</a:t>
            </a:r>
            <a:endParaRPr lang="en-US" sz="900" dirty="0"/>
          </a:p>
        </p:txBody>
      </p:sp>
      <p:sp>
        <p:nvSpPr>
          <p:cNvPr id="8" name="footr"/>
          <p:cNvSpPr/>
          <p:nvPr/>
        </p:nvSpPr>
        <p:spPr>
          <a:xfrm>
            <a:off x="10177272" y="6437376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05</a:t>
            </a:r>
            <a:endParaRPr lang="en-US" sz="900" dirty="0"/>
          </a:p>
        </p:txBody>
      </p:sp>
      <p:sp>
        <p:nvSpPr>
          <p:cNvPr id="9" name="seg1"/>
          <p:cNvSpPr/>
          <p:nvPr/>
        </p:nvSpPr>
        <p:spPr>
          <a:xfrm>
            <a:off x="2381097" y="3703320"/>
            <a:ext cx="1912925" cy="365760"/>
          </a:xfrm>
          <a:prstGeom prst="line">
            <a:avLst/>
          </a:prstGeom>
          <a:noFill/>
          <a:ln w="19050">
            <a:solidFill>
              <a:srgbClr val="C39A5B"/>
            </a:solidFill>
            <a:prstDash val="solid"/>
            <a:tailEnd type="triangle"/>
          </a:ln>
        </p:spPr>
      </p:sp>
      <p:sp>
        <p:nvSpPr>
          <p:cNvPr id="10" name="node1"/>
          <p:cNvSpPr/>
          <p:nvPr/>
        </p:nvSpPr>
        <p:spPr>
          <a:xfrm>
            <a:off x="1694688" y="3349317"/>
            <a:ext cx="804672" cy="804672"/>
          </a:xfrm>
          <a:prstGeom prst="ellipse">
            <a:avLst/>
          </a:prstGeom>
          <a:solidFill>
            <a:srgbClr val="16202F"/>
          </a:solidFill>
          <a:ln w="15875">
            <a:solidFill>
              <a:srgbClr val="C39A5B"/>
            </a:solidFill>
            <a:prstDash val="solid"/>
          </a:ln>
        </p:spPr>
      </p:sp>
      <p:sp>
        <p:nvSpPr>
          <p:cNvPr id="11" name="num1"/>
          <p:cNvSpPr/>
          <p:nvPr/>
        </p:nvSpPr>
        <p:spPr>
          <a:xfrm>
            <a:off x="1694688" y="3405487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kern="0" spc="100" dirty="0">
                <a:solidFill>
                  <a:srgbClr val="D8B4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400" dirty="0"/>
          </a:p>
        </p:txBody>
      </p:sp>
      <p:sp>
        <p:nvSpPr>
          <p:cNvPr id="12" name="label1"/>
          <p:cNvSpPr/>
          <p:nvPr/>
        </p:nvSpPr>
        <p:spPr>
          <a:xfrm>
            <a:off x="908304" y="42519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面对困难</a:t>
            </a:r>
            <a:endParaRPr lang="en-US" sz="2000" dirty="0"/>
          </a:p>
        </p:txBody>
      </p:sp>
      <p:sp>
        <p:nvSpPr>
          <p:cNvPr id="13" name="seg2"/>
          <p:cNvSpPr/>
          <p:nvPr/>
        </p:nvSpPr>
        <p:spPr>
          <a:xfrm flipV="1">
            <a:off x="5118811" y="3127248"/>
            <a:ext cx="1954380" cy="941832"/>
          </a:xfrm>
          <a:prstGeom prst="line">
            <a:avLst/>
          </a:prstGeom>
          <a:noFill/>
          <a:ln w="19050">
            <a:solidFill>
              <a:srgbClr val="C39A5B"/>
            </a:solidFill>
            <a:prstDash val="solid"/>
            <a:tailEnd type="triangle"/>
          </a:ln>
        </p:spPr>
      </p:sp>
      <p:sp>
        <p:nvSpPr>
          <p:cNvPr id="14" name="node2"/>
          <p:cNvSpPr/>
          <p:nvPr/>
        </p:nvSpPr>
        <p:spPr>
          <a:xfrm>
            <a:off x="4314139" y="3666744"/>
            <a:ext cx="804672" cy="804672"/>
          </a:xfrm>
          <a:prstGeom prst="ellipse">
            <a:avLst/>
          </a:prstGeom>
          <a:solidFill>
            <a:srgbClr val="16202F"/>
          </a:solidFill>
          <a:ln w="15875">
            <a:solidFill>
              <a:srgbClr val="C39A5B"/>
            </a:solidFill>
            <a:prstDash val="solid"/>
          </a:ln>
        </p:spPr>
      </p:sp>
      <p:sp>
        <p:nvSpPr>
          <p:cNvPr id="15" name="num2"/>
          <p:cNvSpPr/>
          <p:nvPr/>
        </p:nvSpPr>
        <p:spPr>
          <a:xfrm>
            <a:off x="4334256" y="3666744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kern="0" spc="100" dirty="0">
                <a:solidFill>
                  <a:srgbClr val="D8B4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label2"/>
          <p:cNvSpPr/>
          <p:nvPr/>
        </p:nvSpPr>
        <p:spPr>
          <a:xfrm>
            <a:off x="3547872" y="46177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CN" altLang="en-US" sz="20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消沉</a:t>
            </a:r>
            <a:r>
              <a:rPr lang="en-US" sz="2000" dirty="0" err="1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迷茫</a:t>
            </a:r>
            <a:endParaRPr lang="en-US" sz="2000" dirty="0"/>
          </a:p>
        </p:txBody>
      </p:sp>
      <p:sp>
        <p:nvSpPr>
          <p:cNvPr id="17" name="seg3"/>
          <p:cNvSpPr/>
          <p:nvPr/>
        </p:nvSpPr>
        <p:spPr>
          <a:xfrm flipV="1">
            <a:off x="7677302" y="1709928"/>
            <a:ext cx="2132904" cy="1092708"/>
          </a:xfrm>
          <a:prstGeom prst="line">
            <a:avLst/>
          </a:prstGeom>
          <a:noFill/>
          <a:ln w="19050">
            <a:solidFill>
              <a:srgbClr val="C39A5B"/>
            </a:solidFill>
            <a:prstDash val="solid"/>
            <a:tailEnd type="triangle"/>
          </a:ln>
        </p:spPr>
      </p:sp>
      <p:sp>
        <p:nvSpPr>
          <p:cNvPr id="18" name="node3"/>
          <p:cNvSpPr/>
          <p:nvPr/>
        </p:nvSpPr>
        <p:spPr>
          <a:xfrm>
            <a:off x="6993331" y="2557708"/>
            <a:ext cx="804672" cy="804672"/>
          </a:xfrm>
          <a:prstGeom prst="ellipse">
            <a:avLst/>
          </a:prstGeom>
          <a:solidFill>
            <a:srgbClr val="16202F"/>
          </a:solidFill>
          <a:ln w="15875">
            <a:solidFill>
              <a:srgbClr val="C39A5B"/>
            </a:solidFill>
            <a:prstDash val="solid"/>
          </a:ln>
        </p:spPr>
      </p:sp>
      <p:sp>
        <p:nvSpPr>
          <p:cNvPr id="19" name="num3"/>
          <p:cNvSpPr/>
          <p:nvPr/>
        </p:nvSpPr>
        <p:spPr>
          <a:xfrm>
            <a:off x="6993331" y="2606040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kern="0" spc="100" dirty="0">
                <a:solidFill>
                  <a:srgbClr val="D8B4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400" dirty="0"/>
          </a:p>
        </p:txBody>
      </p:sp>
      <p:sp>
        <p:nvSpPr>
          <p:cNvPr id="20" name="label3"/>
          <p:cNvSpPr/>
          <p:nvPr/>
        </p:nvSpPr>
        <p:spPr>
          <a:xfrm>
            <a:off x="6227064" y="334931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调整状态</a:t>
            </a:r>
            <a:endParaRPr lang="en-US" sz="2000" dirty="0"/>
          </a:p>
        </p:txBody>
      </p:sp>
      <p:sp>
        <p:nvSpPr>
          <p:cNvPr id="21" name="node4"/>
          <p:cNvSpPr/>
          <p:nvPr/>
        </p:nvSpPr>
        <p:spPr>
          <a:xfrm>
            <a:off x="9652406" y="1307592"/>
            <a:ext cx="804672" cy="804672"/>
          </a:xfrm>
          <a:prstGeom prst="ellipse">
            <a:avLst/>
          </a:prstGeom>
          <a:solidFill>
            <a:srgbClr val="16202F"/>
          </a:solidFill>
          <a:ln w="15875">
            <a:solidFill>
              <a:srgbClr val="C39A5B"/>
            </a:solidFill>
            <a:prstDash val="solid"/>
          </a:ln>
        </p:spPr>
      </p:sp>
      <p:sp>
        <p:nvSpPr>
          <p:cNvPr id="22" name="num4"/>
          <p:cNvSpPr/>
          <p:nvPr/>
        </p:nvSpPr>
        <p:spPr>
          <a:xfrm>
            <a:off x="9652406" y="1325880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kern="0" spc="100" dirty="0">
                <a:solidFill>
                  <a:srgbClr val="D8B4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400" dirty="0"/>
          </a:p>
        </p:txBody>
      </p:sp>
      <p:sp>
        <p:nvSpPr>
          <p:cNvPr id="23" name="label4"/>
          <p:cNvSpPr/>
          <p:nvPr/>
        </p:nvSpPr>
        <p:spPr>
          <a:xfrm>
            <a:off x="9026043" y="2190641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克服困难</a:t>
            </a:r>
            <a:endParaRPr lang="en-US" sz="2000" dirty="0"/>
          </a:p>
        </p:txBody>
      </p:sp>
      <p:sp>
        <p:nvSpPr>
          <p:cNvPr id="24" name="quote-bar"/>
          <p:cNvSpPr/>
          <p:nvPr/>
        </p:nvSpPr>
        <p:spPr>
          <a:xfrm>
            <a:off x="822960" y="5715000"/>
            <a:ext cx="45720" cy="402336"/>
          </a:xfrm>
          <a:prstGeom prst="rect">
            <a:avLst/>
          </a:prstGeom>
          <a:solidFill>
            <a:srgbClr val="A97C2C"/>
          </a:solidFill>
          <a:ln w="12700">
            <a:solidFill>
              <a:srgbClr val="A97C2C"/>
            </a:solidFill>
            <a:prstDash val="solid"/>
          </a:ln>
        </p:spPr>
      </p:sp>
      <p:sp>
        <p:nvSpPr>
          <p:cNvPr id="25" name="quote"/>
          <p:cNvSpPr/>
          <p:nvPr/>
        </p:nvSpPr>
        <p:spPr>
          <a:xfrm>
            <a:off x="1060704" y="5715000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kern="0" spc="100" dirty="0">
                <a:solidFill>
                  <a:srgbClr val="3B475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面对困难，一味迷茫没有意义；坚持行动，才能破局。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6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1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9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47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1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2" grpId="0" animBg="1"/>
      <p:bldP spid="15" grpId="0" animBg="1"/>
      <p:bldP spid="16" grpId="0" animBg="1"/>
      <p:bldP spid="19" grpId="0" animBg="1"/>
      <p:bldP spid="20" grpId="0" animBg="1"/>
      <p:bldP spid="22" grpId="0" animBg="1"/>
      <p:bldP spid="23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il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42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eyebrow"/>
          <p:cNvSpPr/>
          <p:nvPr/>
        </p:nvSpPr>
        <p:spPr>
          <a:xfrm>
            <a:off x="82296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kern="0" spc="400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扎实的行动</a:t>
            </a:r>
            <a:endParaRPr lang="en-US" sz="1300" dirty="0"/>
          </a:p>
        </p:txBody>
      </p:sp>
      <p:sp>
        <p:nvSpPr>
          <p:cNvPr id="4" name="title"/>
          <p:cNvSpPr/>
          <p:nvPr/>
        </p:nvSpPr>
        <p:spPr>
          <a:xfrm>
            <a:off x="822960" y="82296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学习方法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822960" y="1645920"/>
            <a:ext cx="777240" cy="0"/>
          </a:xfrm>
          <a:prstGeom prst="line">
            <a:avLst/>
          </a:prstGeom>
          <a:noFill/>
          <a:ln w="28575">
            <a:solidFill>
              <a:srgbClr val="A97C2C"/>
            </a:solidFill>
            <a:prstDash val="solid"/>
          </a:ln>
        </p:spPr>
      </p:sp>
      <p:sp>
        <p:nvSpPr>
          <p:cNvPr id="6" name="footline"/>
          <p:cNvSpPr/>
          <p:nvPr/>
        </p:nvSpPr>
        <p:spPr>
          <a:xfrm>
            <a:off x="822960" y="6345936"/>
            <a:ext cx="10543032" cy="0"/>
          </a:xfrm>
          <a:prstGeom prst="line">
            <a:avLst/>
          </a:prstGeom>
          <a:noFill/>
          <a:ln w="9525">
            <a:solidFill>
              <a:srgbClr val="DCD6CA"/>
            </a:solidFill>
            <a:prstDash val="solid"/>
          </a:ln>
        </p:spPr>
      </p:sp>
      <p:sp>
        <p:nvSpPr>
          <p:cNvPr id="7" name="footl"/>
          <p:cNvSpPr/>
          <p:nvPr/>
        </p:nvSpPr>
        <p:spPr>
          <a:xfrm>
            <a:off x="822960" y="6437376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逐光而行 · </a:t>
            </a:r>
            <a:r>
              <a:rPr lang="en-US" sz="900" kern="0" spc="100" dirty="0" err="1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争做</a:t>
            </a:r>
            <a:r>
              <a:rPr lang="zh-CN" alt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学习之</a:t>
            </a:r>
            <a:r>
              <a:rPr 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星</a:t>
            </a:r>
            <a:endParaRPr lang="en-US" sz="900" dirty="0"/>
          </a:p>
        </p:txBody>
      </p:sp>
      <p:sp>
        <p:nvSpPr>
          <p:cNvPr id="8" name="footr"/>
          <p:cNvSpPr/>
          <p:nvPr/>
        </p:nvSpPr>
        <p:spPr>
          <a:xfrm>
            <a:off x="10177272" y="6437376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05</a:t>
            </a:r>
            <a:endParaRPr lang="en-US" sz="900" dirty="0"/>
          </a:p>
        </p:txBody>
      </p:sp>
      <p:sp>
        <p:nvSpPr>
          <p:cNvPr id="9" name="card1"/>
          <p:cNvSpPr/>
          <p:nvPr/>
        </p:nvSpPr>
        <p:spPr>
          <a:xfrm>
            <a:off x="822960" y="1965960"/>
            <a:ext cx="5120640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9525">
            <a:solidFill>
              <a:srgbClr val="E8E2D6"/>
            </a:solidFill>
            <a:prstDash val="solid"/>
          </a:ln>
          <a:effectLst>
            <a:outerShdw blurRad="127000" dist="25400" dir="5400000" algn="bl" rotWithShape="0">
              <a:srgbClr val="6B5B42">
                <a:alpha val="10000"/>
              </a:srgbClr>
            </a:outerShdw>
          </a:effectLst>
        </p:spPr>
      </p:sp>
      <p:sp>
        <p:nvSpPr>
          <p:cNvPr id="10" name="num1"/>
          <p:cNvSpPr/>
          <p:nvPr/>
        </p:nvSpPr>
        <p:spPr>
          <a:xfrm>
            <a:off x="1234440" y="2313432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4600" dirty="0"/>
          </a:p>
        </p:txBody>
      </p:sp>
      <p:sp>
        <p:nvSpPr>
          <p:cNvPr id="11" name="head1"/>
          <p:cNvSpPr/>
          <p:nvPr/>
        </p:nvSpPr>
        <p:spPr>
          <a:xfrm>
            <a:off x="1234440" y="317296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kern="0" spc="1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培养兴趣</a:t>
            </a:r>
            <a:endParaRPr lang="en-US" sz="2200" dirty="0"/>
          </a:p>
        </p:txBody>
      </p:sp>
      <p:sp>
        <p:nvSpPr>
          <p:cNvPr id="12" name="div1"/>
          <p:cNvSpPr/>
          <p:nvPr/>
        </p:nvSpPr>
        <p:spPr>
          <a:xfrm>
            <a:off x="1234440" y="3666744"/>
            <a:ext cx="4297680" cy="0"/>
          </a:xfrm>
          <a:prstGeom prst="line">
            <a:avLst/>
          </a:prstGeom>
          <a:noFill/>
          <a:ln w="12700">
            <a:solidFill>
              <a:srgbClr val="DCD6CA"/>
            </a:solidFill>
            <a:prstDash val="solid"/>
          </a:ln>
        </p:spPr>
      </p:sp>
      <p:sp>
        <p:nvSpPr>
          <p:cNvPr id="13" name="dot11"/>
          <p:cNvSpPr/>
          <p:nvPr/>
        </p:nvSpPr>
        <p:spPr>
          <a:xfrm>
            <a:off x="1252728" y="3941064"/>
            <a:ext cx="64008" cy="64008"/>
          </a:xfrm>
          <a:prstGeom prst="rect">
            <a:avLst/>
          </a:prstGeom>
          <a:solidFill>
            <a:srgbClr val="C39A5B"/>
          </a:solidFill>
          <a:ln w="12700">
            <a:solidFill>
              <a:srgbClr val="C39A5B"/>
            </a:solidFill>
            <a:prstDash val="solid"/>
          </a:ln>
        </p:spPr>
      </p:sp>
      <p:sp>
        <p:nvSpPr>
          <p:cNvPr id="14" name="b11"/>
          <p:cNvSpPr/>
          <p:nvPr/>
        </p:nvSpPr>
        <p:spPr>
          <a:xfrm>
            <a:off x="1481328" y="384962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kern="0" spc="50" dirty="0">
                <a:solidFill>
                  <a:srgbClr val="3B475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化被动为主动</a:t>
            </a:r>
            <a:endParaRPr lang="en-US" sz="1700" dirty="0"/>
          </a:p>
        </p:txBody>
      </p:sp>
      <p:sp>
        <p:nvSpPr>
          <p:cNvPr id="15" name="dot12"/>
          <p:cNvSpPr/>
          <p:nvPr/>
        </p:nvSpPr>
        <p:spPr>
          <a:xfrm>
            <a:off x="1252728" y="4544568"/>
            <a:ext cx="64008" cy="64008"/>
          </a:xfrm>
          <a:prstGeom prst="rect">
            <a:avLst/>
          </a:prstGeom>
          <a:solidFill>
            <a:srgbClr val="C39A5B"/>
          </a:solidFill>
          <a:ln w="12700">
            <a:solidFill>
              <a:srgbClr val="C39A5B"/>
            </a:solidFill>
            <a:prstDash val="solid"/>
          </a:ln>
        </p:spPr>
      </p:sp>
      <p:sp>
        <p:nvSpPr>
          <p:cNvPr id="16" name="b12"/>
          <p:cNvSpPr/>
          <p:nvPr/>
        </p:nvSpPr>
        <p:spPr>
          <a:xfrm>
            <a:off x="1481328" y="445312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kern="0" spc="50" dirty="0">
                <a:solidFill>
                  <a:srgbClr val="3B475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培养优势学科</a:t>
            </a:r>
            <a:endParaRPr lang="en-US" sz="1700" dirty="0"/>
          </a:p>
        </p:txBody>
      </p:sp>
      <p:sp>
        <p:nvSpPr>
          <p:cNvPr id="17" name="card2"/>
          <p:cNvSpPr/>
          <p:nvPr/>
        </p:nvSpPr>
        <p:spPr>
          <a:xfrm>
            <a:off x="6245352" y="1965960"/>
            <a:ext cx="5120640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9525">
            <a:solidFill>
              <a:srgbClr val="E8E2D6"/>
            </a:solidFill>
            <a:prstDash val="solid"/>
          </a:ln>
          <a:effectLst>
            <a:outerShdw blurRad="127000" dist="25400" dir="5400000" algn="bl" rotWithShape="0">
              <a:srgbClr val="6B5B42">
                <a:alpha val="10000"/>
              </a:srgbClr>
            </a:outerShdw>
          </a:effectLst>
        </p:spPr>
      </p:sp>
      <p:sp>
        <p:nvSpPr>
          <p:cNvPr id="18" name="num2"/>
          <p:cNvSpPr/>
          <p:nvPr/>
        </p:nvSpPr>
        <p:spPr>
          <a:xfrm>
            <a:off x="6656832" y="2313432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4600" dirty="0"/>
          </a:p>
        </p:txBody>
      </p:sp>
      <p:sp>
        <p:nvSpPr>
          <p:cNvPr id="19" name="head2"/>
          <p:cNvSpPr/>
          <p:nvPr/>
        </p:nvSpPr>
        <p:spPr>
          <a:xfrm>
            <a:off x="6656832" y="317296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kern="0" spc="1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坚持阅读</a:t>
            </a:r>
            <a:endParaRPr lang="en-US" sz="2200" dirty="0"/>
          </a:p>
        </p:txBody>
      </p:sp>
      <p:sp>
        <p:nvSpPr>
          <p:cNvPr id="20" name="div2"/>
          <p:cNvSpPr/>
          <p:nvPr/>
        </p:nvSpPr>
        <p:spPr>
          <a:xfrm>
            <a:off x="6656832" y="3666744"/>
            <a:ext cx="4297680" cy="0"/>
          </a:xfrm>
          <a:prstGeom prst="line">
            <a:avLst/>
          </a:prstGeom>
          <a:noFill/>
          <a:ln w="12700">
            <a:solidFill>
              <a:srgbClr val="DCD6CA"/>
            </a:solidFill>
            <a:prstDash val="solid"/>
          </a:ln>
        </p:spPr>
      </p:sp>
      <p:sp>
        <p:nvSpPr>
          <p:cNvPr id="21" name="dot21"/>
          <p:cNvSpPr/>
          <p:nvPr/>
        </p:nvSpPr>
        <p:spPr>
          <a:xfrm>
            <a:off x="6675120" y="3941064"/>
            <a:ext cx="64008" cy="64008"/>
          </a:xfrm>
          <a:prstGeom prst="rect">
            <a:avLst/>
          </a:prstGeom>
          <a:solidFill>
            <a:srgbClr val="C39A5B"/>
          </a:solidFill>
          <a:ln w="12700">
            <a:solidFill>
              <a:srgbClr val="C39A5B"/>
            </a:solidFill>
            <a:prstDash val="solid"/>
          </a:ln>
        </p:spPr>
      </p:sp>
      <p:sp>
        <p:nvSpPr>
          <p:cNvPr id="22" name="b21"/>
          <p:cNvSpPr/>
          <p:nvPr/>
        </p:nvSpPr>
        <p:spPr>
          <a:xfrm>
            <a:off x="6903720" y="384962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kern="0" spc="50" dirty="0">
                <a:solidFill>
                  <a:srgbClr val="3B475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读好书，好读书，读书好</a:t>
            </a:r>
            <a:endParaRPr lang="en-US" sz="1700" dirty="0"/>
          </a:p>
        </p:txBody>
      </p:sp>
      <p:sp>
        <p:nvSpPr>
          <p:cNvPr id="23" name="dot22"/>
          <p:cNvSpPr/>
          <p:nvPr/>
        </p:nvSpPr>
        <p:spPr>
          <a:xfrm>
            <a:off x="6675120" y="4544568"/>
            <a:ext cx="64008" cy="64008"/>
          </a:xfrm>
          <a:prstGeom prst="rect">
            <a:avLst/>
          </a:prstGeom>
          <a:solidFill>
            <a:srgbClr val="C39A5B"/>
          </a:solidFill>
          <a:ln w="12700">
            <a:solidFill>
              <a:srgbClr val="C39A5B"/>
            </a:solidFill>
            <a:prstDash val="solid"/>
          </a:ln>
        </p:spPr>
      </p:sp>
      <p:sp>
        <p:nvSpPr>
          <p:cNvPr id="24" name="b22"/>
          <p:cNvSpPr/>
          <p:nvPr/>
        </p:nvSpPr>
        <p:spPr>
          <a:xfrm>
            <a:off x="6903720" y="445312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kern="0" spc="50" dirty="0">
                <a:solidFill>
                  <a:srgbClr val="3B475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书不可一日不读</a:t>
            </a:r>
            <a:endParaRPr lang="en-US" sz="1700" dirty="0"/>
          </a:p>
        </p:txBody>
      </p:sp>
      <p:sp>
        <p:nvSpPr>
          <p:cNvPr id="25" name="quote-bar"/>
          <p:cNvSpPr/>
          <p:nvPr/>
        </p:nvSpPr>
        <p:spPr>
          <a:xfrm>
            <a:off x="822960" y="5623560"/>
            <a:ext cx="45720" cy="402336"/>
          </a:xfrm>
          <a:prstGeom prst="rect">
            <a:avLst/>
          </a:prstGeom>
          <a:solidFill>
            <a:srgbClr val="A97C2C"/>
          </a:solidFill>
          <a:ln w="12700">
            <a:solidFill>
              <a:srgbClr val="A97C2C"/>
            </a:solidFill>
            <a:prstDash val="solid"/>
          </a:ln>
        </p:spPr>
      </p:sp>
      <p:sp>
        <p:nvSpPr>
          <p:cNvPr id="26" name="quote"/>
          <p:cNvSpPr/>
          <p:nvPr/>
        </p:nvSpPr>
        <p:spPr>
          <a:xfrm>
            <a:off x="1060704" y="5623560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kern="0" spc="100" dirty="0">
                <a:solidFill>
                  <a:srgbClr val="3B475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不积跬步，无以至千里 —— 行动，是进步的唯一方式。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1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6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8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3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8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8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4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  <p:bldP spid="11" grpId="0" animBg="1"/>
      <p:bldP spid="14" grpId="0" animBg="1"/>
      <p:bldP spid="16" grpId="0" animBg="1"/>
      <p:bldP spid="18" grpId="0" animBg="1"/>
      <p:bldP spid="19" grpId="0" animBg="1"/>
      <p:bldP spid="22" grpId="0" animBg="1"/>
      <p:bldP spid="24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il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42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eyebrow"/>
          <p:cNvSpPr/>
          <p:nvPr/>
        </p:nvSpPr>
        <p:spPr>
          <a:xfrm>
            <a:off x="822960" y="5120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kern="0" spc="400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自律与担当</a:t>
            </a:r>
            <a:endParaRPr lang="en-US" sz="1300" dirty="0"/>
          </a:p>
        </p:txBody>
      </p:sp>
      <p:sp>
        <p:nvSpPr>
          <p:cNvPr id="4" name="title"/>
          <p:cNvSpPr/>
          <p:nvPr/>
        </p:nvSpPr>
        <p:spPr>
          <a:xfrm>
            <a:off x="822960" y="82296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以身作则，带动他人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822960" y="1645920"/>
            <a:ext cx="777240" cy="0"/>
          </a:xfrm>
          <a:prstGeom prst="line">
            <a:avLst/>
          </a:prstGeom>
          <a:noFill/>
          <a:ln w="28575">
            <a:solidFill>
              <a:srgbClr val="A97C2C"/>
            </a:solidFill>
            <a:prstDash val="solid"/>
          </a:ln>
        </p:spPr>
      </p:sp>
      <p:sp>
        <p:nvSpPr>
          <p:cNvPr id="6" name="footline"/>
          <p:cNvSpPr/>
          <p:nvPr/>
        </p:nvSpPr>
        <p:spPr>
          <a:xfrm>
            <a:off x="822960" y="6345936"/>
            <a:ext cx="10543032" cy="0"/>
          </a:xfrm>
          <a:prstGeom prst="line">
            <a:avLst/>
          </a:prstGeom>
          <a:noFill/>
          <a:ln w="9525">
            <a:solidFill>
              <a:srgbClr val="DCD6CA"/>
            </a:solidFill>
            <a:prstDash val="solid"/>
          </a:ln>
        </p:spPr>
      </p:sp>
      <p:sp>
        <p:nvSpPr>
          <p:cNvPr id="7" name="footl"/>
          <p:cNvSpPr/>
          <p:nvPr/>
        </p:nvSpPr>
        <p:spPr>
          <a:xfrm>
            <a:off x="822960" y="6437376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逐光而行 · </a:t>
            </a:r>
            <a:r>
              <a:rPr lang="en-US" sz="900" kern="0" spc="100" dirty="0" err="1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争做学</a:t>
            </a:r>
            <a:r>
              <a:rPr lang="zh-CN" alt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习之</a:t>
            </a:r>
            <a:r>
              <a:rPr lang="en-US" sz="900" kern="0" spc="1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星</a:t>
            </a:r>
            <a:endParaRPr lang="en-US" sz="900" dirty="0"/>
          </a:p>
        </p:txBody>
      </p:sp>
      <p:sp>
        <p:nvSpPr>
          <p:cNvPr id="8" name="footr"/>
          <p:cNvSpPr/>
          <p:nvPr/>
        </p:nvSpPr>
        <p:spPr>
          <a:xfrm>
            <a:off x="10177272" y="6437376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05</a:t>
            </a:r>
            <a:endParaRPr lang="en-US" sz="900" dirty="0"/>
          </a:p>
        </p:txBody>
      </p:sp>
      <p:sp>
        <p:nvSpPr>
          <p:cNvPr id="9" name="card1"/>
          <p:cNvSpPr/>
          <p:nvPr/>
        </p:nvSpPr>
        <p:spPr>
          <a:xfrm>
            <a:off x="822960" y="1965960"/>
            <a:ext cx="3346704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9525">
            <a:solidFill>
              <a:srgbClr val="E8E2D6"/>
            </a:solidFill>
            <a:prstDash val="solid"/>
          </a:ln>
          <a:effectLst>
            <a:outerShdw blurRad="127000" dist="25400" dir="5400000" algn="bl" rotWithShape="0">
              <a:srgbClr val="6B5B42">
                <a:alpha val="10000"/>
              </a:srgbClr>
            </a:outerShdw>
          </a:effectLst>
        </p:spPr>
      </p:sp>
      <p:sp>
        <p:nvSpPr>
          <p:cNvPr id="10" name="num1"/>
          <p:cNvSpPr/>
          <p:nvPr/>
        </p:nvSpPr>
        <p:spPr>
          <a:xfrm>
            <a:off x="1143000" y="2569464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4000" dirty="0"/>
          </a:p>
        </p:txBody>
      </p:sp>
      <p:sp>
        <p:nvSpPr>
          <p:cNvPr id="11" name="head1"/>
          <p:cNvSpPr/>
          <p:nvPr/>
        </p:nvSpPr>
        <p:spPr>
          <a:xfrm>
            <a:off x="1143000" y="3337560"/>
            <a:ext cx="27066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b="1" kern="0" spc="1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配合老师</a:t>
            </a:r>
            <a:endParaRPr lang="en-US" sz="2100" dirty="0"/>
          </a:p>
        </p:txBody>
      </p:sp>
      <p:sp>
        <p:nvSpPr>
          <p:cNvPr id="12" name="div1"/>
          <p:cNvSpPr/>
          <p:nvPr/>
        </p:nvSpPr>
        <p:spPr>
          <a:xfrm>
            <a:off x="1143000" y="3794760"/>
            <a:ext cx="2706624" cy="0"/>
          </a:xfrm>
          <a:prstGeom prst="line">
            <a:avLst/>
          </a:prstGeom>
          <a:noFill/>
          <a:ln w="12700">
            <a:solidFill>
              <a:srgbClr val="DCD6CA"/>
            </a:solidFill>
            <a:prstDash val="solid"/>
          </a:ln>
        </p:spPr>
      </p:sp>
      <p:sp>
        <p:nvSpPr>
          <p:cNvPr id="13" name="desc1"/>
          <p:cNvSpPr/>
          <p:nvPr/>
        </p:nvSpPr>
        <p:spPr>
          <a:xfrm>
            <a:off x="1143000" y="3977640"/>
            <a:ext cx="2706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把班级的事，主动接过来</a:t>
            </a:r>
            <a:endParaRPr lang="en-US" sz="1600" dirty="0"/>
          </a:p>
        </p:txBody>
      </p:sp>
      <p:sp>
        <p:nvSpPr>
          <p:cNvPr id="14" name="card2"/>
          <p:cNvSpPr/>
          <p:nvPr/>
        </p:nvSpPr>
        <p:spPr>
          <a:xfrm>
            <a:off x="4425696" y="1965960"/>
            <a:ext cx="3346704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9525">
            <a:solidFill>
              <a:srgbClr val="E8E2D6"/>
            </a:solidFill>
            <a:prstDash val="solid"/>
          </a:ln>
          <a:effectLst>
            <a:outerShdw blurRad="127000" dist="25400" dir="5400000" algn="bl" rotWithShape="0">
              <a:srgbClr val="6B5B42">
                <a:alpha val="10000"/>
              </a:srgbClr>
            </a:outerShdw>
          </a:effectLst>
        </p:spPr>
      </p:sp>
      <p:sp>
        <p:nvSpPr>
          <p:cNvPr id="15" name="num2"/>
          <p:cNvSpPr/>
          <p:nvPr/>
        </p:nvSpPr>
        <p:spPr>
          <a:xfrm>
            <a:off x="4745736" y="2569464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4000" dirty="0"/>
          </a:p>
        </p:txBody>
      </p:sp>
      <p:sp>
        <p:nvSpPr>
          <p:cNvPr id="16" name="head2"/>
          <p:cNvSpPr/>
          <p:nvPr/>
        </p:nvSpPr>
        <p:spPr>
          <a:xfrm>
            <a:off x="4745736" y="3337560"/>
            <a:ext cx="27066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b="1" kern="0" spc="1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帮助同学</a:t>
            </a:r>
            <a:endParaRPr lang="en-US" sz="2100" dirty="0"/>
          </a:p>
        </p:txBody>
      </p:sp>
      <p:sp>
        <p:nvSpPr>
          <p:cNvPr id="17" name="div2"/>
          <p:cNvSpPr/>
          <p:nvPr/>
        </p:nvSpPr>
        <p:spPr>
          <a:xfrm>
            <a:off x="4745736" y="3794760"/>
            <a:ext cx="2706624" cy="0"/>
          </a:xfrm>
          <a:prstGeom prst="line">
            <a:avLst/>
          </a:prstGeom>
          <a:noFill/>
          <a:ln w="12700">
            <a:solidFill>
              <a:srgbClr val="DCD6CA"/>
            </a:solidFill>
            <a:prstDash val="solid"/>
          </a:ln>
        </p:spPr>
      </p:sp>
      <p:sp>
        <p:nvSpPr>
          <p:cNvPr id="18" name="desc2"/>
          <p:cNvSpPr/>
          <p:nvPr/>
        </p:nvSpPr>
        <p:spPr>
          <a:xfrm>
            <a:off x="4745736" y="3977640"/>
            <a:ext cx="2706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拉身边的人一把</a:t>
            </a:r>
            <a:endParaRPr lang="en-US" sz="1600" dirty="0"/>
          </a:p>
        </p:txBody>
      </p:sp>
      <p:sp>
        <p:nvSpPr>
          <p:cNvPr id="19" name="card3"/>
          <p:cNvSpPr/>
          <p:nvPr/>
        </p:nvSpPr>
        <p:spPr>
          <a:xfrm>
            <a:off x="8028432" y="1965960"/>
            <a:ext cx="3346704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9525">
            <a:solidFill>
              <a:srgbClr val="E8E2D6"/>
            </a:solidFill>
            <a:prstDash val="solid"/>
          </a:ln>
          <a:effectLst>
            <a:outerShdw blurRad="127000" dist="25400" dir="5400000" algn="bl" rotWithShape="0">
              <a:srgbClr val="6B5B42">
                <a:alpha val="10000"/>
              </a:srgbClr>
            </a:outerShdw>
          </a:effectLst>
        </p:spPr>
      </p:sp>
      <p:sp>
        <p:nvSpPr>
          <p:cNvPr id="20" name="num3"/>
          <p:cNvSpPr/>
          <p:nvPr/>
        </p:nvSpPr>
        <p:spPr>
          <a:xfrm>
            <a:off x="8348472" y="2569464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A97C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4000" dirty="0"/>
          </a:p>
        </p:txBody>
      </p:sp>
      <p:sp>
        <p:nvSpPr>
          <p:cNvPr id="21" name="head3"/>
          <p:cNvSpPr/>
          <p:nvPr/>
        </p:nvSpPr>
        <p:spPr>
          <a:xfrm>
            <a:off x="8348472" y="3337560"/>
            <a:ext cx="27066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b="1" kern="0" spc="100" dirty="0">
                <a:solidFill>
                  <a:srgbClr val="16202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超越自我</a:t>
            </a:r>
            <a:endParaRPr lang="en-US" sz="2100" dirty="0"/>
          </a:p>
        </p:txBody>
      </p:sp>
      <p:sp>
        <p:nvSpPr>
          <p:cNvPr id="22" name="div3"/>
          <p:cNvSpPr/>
          <p:nvPr/>
        </p:nvSpPr>
        <p:spPr>
          <a:xfrm>
            <a:off x="8348472" y="3794760"/>
            <a:ext cx="2706624" cy="0"/>
          </a:xfrm>
          <a:prstGeom prst="line">
            <a:avLst/>
          </a:prstGeom>
          <a:noFill/>
          <a:ln w="12700">
            <a:solidFill>
              <a:srgbClr val="DCD6CA"/>
            </a:solidFill>
            <a:prstDash val="solid"/>
          </a:ln>
        </p:spPr>
      </p:sp>
      <p:sp>
        <p:nvSpPr>
          <p:cNvPr id="23" name="desc3"/>
          <p:cNvSpPr/>
          <p:nvPr/>
        </p:nvSpPr>
        <p:spPr>
          <a:xfrm>
            <a:off x="8348472" y="3977640"/>
            <a:ext cx="2706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5F6A7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每天比昨天好一点</a:t>
            </a:r>
            <a:endParaRPr lang="en-US" sz="1600" dirty="0"/>
          </a:p>
        </p:txBody>
      </p:sp>
      <p:sp>
        <p:nvSpPr>
          <p:cNvPr id="24" name="quote-bar"/>
          <p:cNvSpPr/>
          <p:nvPr/>
        </p:nvSpPr>
        <p:spPr>
          <a:xfrm>
            <a:off x="822960" y="5623560"/>
            <a:ext cx="45720" cy="402336"/>
          </a:xfrm>
          <a:prstGeom prst="rect">
            <a:avLst/>
          </a:prstGeom>
          <a:solidFill>
            <a:srgbClr val="A97C2C"/>
          </a:solidFill>
          <a:ln w="12700">
            <a:solidFill>
              <a:srgbClr val="A97C2C"/>
            </a:solidFill>
            <a:prstDash val="solid"/>
          </a:ln>
        </p:spPr>
      </p:sp>
      <p:sp>
        <p:nvSpPr>
          <p:cNvPr id="25" name="quote"/>
          <p:cNvSpPr/>
          <p:nvPr/>
        </p:nvSpPr>
        <p:spPr>
          <a:xfrm>
            <a:off x="1060704" y="5623560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kern="0" spc="100" dirty="0">
                <a:solidFill>
                  <a:srgbClr val="3B475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真正的优秀，是带动整个集体共同前行。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6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1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3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8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8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37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92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5-rule"/>
          <p:cNvSpPr/>
          <p:nvPr/>
        </p:nvSpPr>
        <p:spPr>
          <a:xfrm>
            <a:off x="868680" y="1005840"/>
            <a:ext cx="777240" cy="0"/>
          </a:xfrm>
          <a:prstGeom prst="line">
            <a:avLst/>
          </a:prstGeom>
          <a:noFill/>
          <a:ln w="25400">
            <a:solidFill>
              <a:srgbClr val="D8B472"/>
            </a:solidFill>
            <a:prstDash val="solid"/>
          </a:ln>
        </p:spPr>
      </p:sp>
      <p:sp>
        <p:nvSpPr>
          <p:cNvPr id="3" name="p5-l1"/>
          <p:cNvSpPr/>
          <p:nvPr/>
        </p:nvSpPr>
        <p:spPr>
          <a:xfrm>
            <a:off x="868680" y="128016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kern="0" spc="3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逐光而行，道阻且长</a:t>
            </a:r>
            <a:endParaRPr lang="en-US" sz="4000" dirty="0"/>
          </a:p>
        </p:txBody>
      </p:sp>
      <p:sp>
        <p:nvSpPr>
          <p:cNvPr id="4" name="p5-l2"/>
          <p:cNvSpPr/>
          <p:nvPr/>
        </p:nvSpPr>
        <p:spPr>
          <a:xfrm>
            <a:off x="868680" y="2084832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kern="0" spc="3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心有所向，不负韶华</a:t>
            </a:r>
            <a:endParaRPr lang="en-US" sz="4000" dirty="0"/>
          </a:p>
        </p:txBody>
      </p:sp>
      <p:sp>
        <p:nvSpPr>
          <p:cNvPr id="5" name="p5-l3"/>
          <p:cNvSpPr/>
          <p:nvPr/>
        </p:nvSpPr>
        <p:spPr>
          <a:xfrm>
            <a:off x="868680" y="2999232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kern="0" spc="400" dirty="0">
                <a:solidFill>
                  <a:srgbClr val="EFD5A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愿我们，光芒万丈。</a:t>
            </a:r>
            <a:endParaRPr lang="en-US" sz="2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20"/>
                            </p:stCondLst>
                            <p:childTnLst>
                              <p:par>
                                <p:cTn id="14" presetID="40" presetClass="entr" presetSubtype="0" fill="hold" grpId="0" nodeType="after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6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123</Words>
  <Application>Microsoft Office PowerPoint</Application>
  <PresentationFormat>宽屏</PresentationFormat>
  <Paragraphs>52</Paragraphs>
  <Slides>5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8" baseType="lpstr">
      <vt:lpstr>微软雅黑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逐光而行，争做学求星</dc:title>
  <dc:subject>主题演讲</dc:subject>
  <dc:creator/>
  <cp:lastModifiedBy>Jiaxu Li</cp:lastModifiedBy>
  <cp:revision>19</cp:revision>
  <dcterms:created xsi:type="dcterms:W3CDTF">2026-10-21T14:00:43Z</dcterms:created>
  <dcterms:modified xsi:type="dcterms:W3CDTF">2026-10-25T13:52:35Z</dcterms:modified>
</cp:coreProperties>
</file>